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ithub.com/RJ6803/BLOG-BACKEND-SYSTEM.git"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SDMPjN0THuEWiDviXwp1DPvix8Dv936Y/view?usp=drive_link" TargetMode="External"/><Relationship Id="rId1" Type="http://schemas.openxmlformats.org/officeDocument/2006/relationships/image" Target="../media/image-8-1.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776532"/>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Building a Blog Backend System</a:t>
            </a:r>
            <a:endParaRPr lang="en-US" sz="4850" dirty="0"/>
          </a:p>
        </p:txBody>
      </p:sp>
      <p:sp>
        <p:nvSpPr>
          <p:cNvPr id="4" name="Text 1"/>
          <p:cNvSpPr/>
          <p:nvPr/>
        </p:nvSpPr>
        <p:spPr>
          <a:xfrm>
            <a:off x="863798" y="3689271"/>
            <a:ext cx="7416403" cy="2763679"/>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presentation outlines the development of a comprehensive backend system for a modern blog platform. We will explore the architectural choices, key features, and the powerful technologies that underpin a scalable and secure blogging experience. Our focus is on delivering a robust, high-performance API capable of handling diverse functionalities from user management to dynamic content delivery.</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2475" y="950000"/>
            <a:ext cx="13125450" cy="1343501"/>
          </a:xfrm>
          <a:prstGeom prst="rect">
            <a:avLst/>
          </a:prstGeom>
          <a:noFill/>
          <a:ln/>
        </p:spPr>
        <p:txBody>
          <a:bodyPr wrap="square" lIns="0" tIns="0" rIns="0" bIns="0" rtlCol="0" anchor="t"/>
          <a:lstStyle/>
          <a:p>
            <a:pPr algn="l" indent="0" marL="0">
              <a:lnSpc>
                <a:spcPts val="5250"/>
              </a:lnSpc>
              <a:buNone/>
            </a:pPr>
            <a:r>
              <a:rPr lang="en-US" sz="4200" dirty="0">
                <a:solidFill>
                  <a:srgbClr val="F5F0F0"/>
                </a:solidFill>
                <a:latin typeface="Merriweather" pitchFamily="34" charset="0"/>
                <a:ea typeface="Merriweather" pitchFamily="34" charset="-122"/>
                <a:cs typeface="Merriweather" pitchFamily="34" charset="-120"/>
              </a:rPr>
              <a:t>Problem Statement: The Need for a Scalable Blog Platform</a:t>
            </a:r>
            <a:endParaRPr lang="en-US" sz="4200" dirty="0"/>
          </a:p>
        </p:txBody>
      </p:sp>
      <p:sp>
        <p:nvSpPr>
          <p:cNvPr id="3" name="Shape 1"/>
          <p:cNvSpPr/>
          <p:nvPr/>
        </p:nvSpPr>
        <p:spPr>
          <a:xfrm>
            <a:off x="752475" y="2723436"/>
            <a:ext cx="483751" cy="483751"/>
          </a:xfrm>
          <a:prstGeom prst="roundRect">
            <a:avLst>
              <a:gd name="adj" fmla="val 18667"/>
            </a:avLst>
          </a:prstGeom>
          <a:solidFill>
            <a:srgbClr val="003180"/>
          </a:solidFill>
          <a:ln w="7620">
            <a:solidFill>
              <a:srgbClr val="194A99"/>
            </a:solidFill>
            <a:prstDash val="solid"/>
          </a:ln>
        </p:spPr>
      </p:sp>
      <p:pic>
        <p:nvPicPr>
          <p:cNvPr id="4" name="Image 0" descr="preencoded.png">    </p:cNvPr>
          <p:cNvPicPr>
            <a:picLocks noChangeAspect="1"/>
          </p:cNvPicPr>
          <p:nvPr/>
        </p:nvPicPr>
        <p:blipFill>
          <a:blip r:embed="rId1"/>
          <a:stretch>
            <a:fillRect/>
          </a:stretch>
        </p:blipFill>
        <p:spPr>
          <a:xfrm>
            <a:off x="833080" y="2763738"/>
            <a:ext cx="322421" cy="403027"/>
          </a:xfrm>
          <a:prstGeom prst="rect">
            <a:avLst/>
          </a:prstGeom>
        </p:spPr>
      </p:pic>
      <p:sp>
        <p:nvSpPr>
          <p:cNvPr id="5" name="Text 2"/>
          <p:cNvSpPr/>
          <p:nvPr/>
        </p:nvSpPr>
        <p:spPr>
          <a:xfrm>
            <a:off x="1451134" y="2797254"/>
            <a:ext cx="3342442" cy="335875"/>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Performance &amp; Scalability</a:t>
            </a:r>
            <a:endParaRPr lang="en-US" sz="2100" dirty="0"/>
          </a:p>
        </p:txBody>
      </p:sp>
      <p:sp>
        <p:nvSpPr>
          <p:cNvPr id="6" name="Text 3"/>
          <p:cNvSpPr/>
          <p:nvPr/>
        </p:nvSpPr>
        <p:spPr>
          <a:xfrm>
            <a:off x="1451134" y="3262074"/>
            <a:ext cx="3497342" cy="2407801"/>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Existing blog solutions often struggle with scaling, leading to slow load times under heavy traffic and inefficient resource utilization. A robust backend is crucial for smooth user experience and high availability.</a:t>
            </a:r>
            <a:endParaRPr lang="en-US" sz="1650" dirty="0"/>
          </a:p>
        </p:txBody>
      </p:sp>
      <p:sp>
        <p:nvSpPr>
          <p:cNvPr id="7" name="Shape 4"/>
          <p:cNvSpPr/>
          <p:nvPr/>
        </p:nvSpPr>
        <p:spPr>
          <a:xfrm>
            <a:off x="5217200" y="2723436"/>
            <a:ext cx="483751" cy="483751"/>
          </a:xfrm>
          <a:prstGeom prst="roundRect">
            <a:avLst>
              <a:gd name="adj" fmla="val 18667"/>
            </a:avLst>
          </a:prstGeom>
          <a:solidFill>
            <a:srgbClr val="003180"/>
          </a:solidFill>
          <a:ln w="7620">
            <a:solidFill>
              <a:srgbClr val="194A99"/>
            </a:solidFill>
            <a:prstDash val="solid"/>
          </a:ln>
        </p:spPr>
      </p:sp>
      <p:pic>
        <p:nvPicPr>
          <p:cNvPr id="8" name="Image 1" descr="preencoded.png">    </p:cNvPr>
          <p:cNvPicPr>
            <a:picLocks noChangeAspect="1"/>
          </p:cNvPicPr>
          <p:nvPr/>
        </p:nvPicPr>
        <p:blipFill>
          <a:blip r:embed="rId2"/>
          <a:stretch>
            <a:fillRect/>
          </a:stretch>
        </p:blipFill>
        <p:spPr>
          <a:xfrm>
            <a:off x="5297805" y="2763738"/>
            <a:ext cx="322421" cy="403027"/>
          </a:xfrm>
          <a:prstGeom prst="rect">
            <a:avLst/>
          </a:prstGeom>
        </p:spPr>
      </p:pic>
      <p:sp>
        <p:nvSpPr>
          <p:cNvPr id="9" name="Text 5"/>
          <p:cNvSpPr/>
          <p:nvPr/>
        </p:nvSpPr>
        <p:spPr>
          <a:xfrm>
            <a:off x="5915858" y="2797254"/>
            <a:ext cx="3021330" cy="335875"/>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Security Vulnerabilities</a:t>
            </a:r>
            <a:endParaRPr lang="en-US" sz="2100" dirty="0"/>
          </a:p>
        </p:txBody>
      </p:sp>
      <p:sp>
        <p:nvSpPr>
          <p:cNvPr id="10" name="Text 6"/>
          <p:cNvSpPr/>
          <p:nvPr/>
        </p:nvSpPr>
        <p:spPr>
          <a:xfrm>
            <a:off x="5915858" y="3262074"/>
            <a:ext cx="3497342" cy="2407801"/>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Lack of proper authentication, authorization, and data validation exposes blog platforms to common web vulnerabilities like SQL injection, cross-site scripting (XSS), and unauthorized access. Secure by design is paramount.</a:t>
            </a:r>
            <a:endParaRPr lang="en-US" sz="1650" dirty="0"/>
          </a:p>
        </p:txBody>
      </p:sp>
      <p:sp>
        <p:nvSpPr>
          <p:cNvPr id="11" name="Shape 7"/>
          <p:cNvSpPr/>
          <p:nvPr/>
        </p:nvSpPr>
        <p:spPr>
          <a:xfrm>
            <a:off x="9681924" y="2723436"/>
            <a:ext cx="483751" cy="483751"/>
          </a:xfrm>
          <a:prstGeom prst="roundRect">
            <a:avLst>
              <a:gd name="adj" fmla="val 18667"/>
            </a:avLst>
          </a:prstGeom>
          <a:solidFill>
            <a:srgbClr val="003180"/>
          </a:solidFill>
          <a:ln w="7620">
            <a:solidFill>
              <a:srgbClr val="194A99"/>
            </a:solidFill>
            <a:prstDash val="solid"/>
          </a:ln>
        </p:spPr>
      </p:sp>
      <p:pic>
        <p:nvPicPr>
          <p:cNvPr id="12" name="Image 2" descr="preencoded.png">    </p:cNvPr>
          <p:cNvPicPr>
            <a:picLocks noChangeAspect="1"/>
          </p:cNvPicPr>
          <p:nvPr/>
        </p:nvPicPr>
        <p:blipFill>
          <a:blip r:embed="rId3"/>
          <a:stretch>
            <a:fillRect/>
          </a:stretch>
        </p:blipFill>
        <p:spPr>
          <a:xfrm>
            <a:off x="9762530" y="2763738"/>
            <a:ext cx="322421" cy="403027"/>
          </a:xfrm>
          <a:prstGeom prst="rect">
            <a:avLst/>
          </a:prstGeom>
        </p:spPr>
      </p:pic>
      <p:sp>
        <p:nvSpPr>
          <p:cNvPr id="13" name="Text 8"/>
          <p:cNvSpPr/>
          <p:nvPr/>
        </p:nvSpPr>
        <p:spPr>
          <a:xfrm>
            <a:off x="10380583" y="2797254"/>
            <a:ext cx="3497342" cy="671751"/>
          </a:xfrm>
          <a:prstGeom prst="rect">
            <a:avLst/>
          </a:prstGeom>
          <a:noFill/>
          <a:ln/>
        </p:spPr>
        <p:txBody>
          <a:bodyPr wrap="squar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Data Management Complexity</a:t>
            </a:r>
            <a:endParaRPr lang="en-US" sz="2100" dirty="0"/>
          </a:p>
        </p:txBody>
      </p:sp>
      <p:sp>
        <p:nvSpPr>
          <p:cNvPr id="14" name="Text 9"/>
          <p:cNvSpPr/>
          <p:nvPr/>
        </p:nvSpPr>
        <p:spPr>
          <a:xfrm>
            <a:off x="10380583" y="3597950"/>
            <a:ext cx="3497342" cy="2407801"/>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Inefficient database schemas and complex data relationships make content management, user profiles, and comment moderation cumbersome. A well-structured database is essential for maintainability.</a:t>
            </a:r>
            <a:endParaRPr lang="en-US" sz="1650" dirty="0"/>
          </a:p>
        </p:txBody>
      </p:sp>
      <p:sp>
        <p:nvSpPr>
          <p:cNvPr id="15" name="Text 10"/>
          <p:cNvSpPr/>
          <p:nvPr/>
        </p:nvSpPr>
        <p:spPr>
          <a:xfrm>
            <a:off x="752475" y="6247567"/>
            <a:ext cx="13125450" cy="1031915"/>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Developing a backend for a blog platform presents several challenges, primarily around ensuring high performance, robust security, and efficient data management. Addressing these issues from the outset is key to creating a successful and maintainable system that can grow with its user base.</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0453" y="690563"/>
            <a:ext cx="10922318" cy="687943"/>
          </a:xfrm>
          <a:prstGeom prst="rect">
            <a:avLst/>
          </a:prstGeom>
          <a:noFill/>
          <a:ln/>
        </p:spPr>
        <p:txBody>
          <a:bodyPr wrap="none" lIns="0" tIns="0" rIns="0" bIns="0" rtlCol="0" anchor="t"/>
          <a:lstStyle/>
          <a:p>
            <a:pPr algn="l" indent="0" marL="0">
              <a:lnSpc>
                <a:spcPts val="5400"/>
              </a:lnSpc>
              <a:buNone/>
            </a:pPr>
            <a:r>
              <a:rPr lang="en-US" sz="4300" dirty="0">
                <a:solidFill>
                  <a:srgbClr val="F5F0F0"/>
                </a:solidFill>
                <a:latin typeface="Merriweather" pitchFamily="34" charset="0"/>
                <a:ea typeface="Merriweather" pitchFamily="34" charset="-122"/>
                <a:cs typeface="Merriweather" pitchFamily="34" charset="-120"/>
              </a:rPr>
              <a:t>Technology Stack: Powering the Backend</a:t>
            </a:r>
            <a:endParaRPr lang="en-US" sz="4300" dirty="0"/>
          </a:p>
        </p:txBody>
      </p:sp>
      <p:pic>
        <p:nvPicPr>
          <p:cNvPr id="3" name="Image 0" descr="preencoded.png">    </p:cNvPr>
          <p:cNvPicPr>
            <a:picLocks noChangeAspect="1"/>
          </p:cNvPicPr>
          <p:nvPr/>
        </p:nvPicPr>
        <p:blipFill>
          <a:blip r:embed="rId1"/>
          <a:stretch>
            <a:fillRect/>
          </a:stretch>
        </p:blipFill>
        <p:spPr>
          <a:xfrm>
            <a:off x="770453" y="1818799"/>
            <a:ext cx="550307" cy="550307"/>
          </a:xfrm>
          <a:prstGeom prst="rect">
            <a:avLst/>
          </a:prstGeom>
        </p:spPr>
      </p:pic>
      <p:sp>
        <p:nvSpPr>
          <p:cNvPr id="4" name="Text 1"/>
          <p:cNvSpPr/>
          <p:nvPr/>
        </p:nvSpPr>
        <p:spPr>
          <a:xfrm>
            <a:off x="770453" y="2589252"/>
            <a:ext cx="2751773" cy="34385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Django</a:t>
            </a:r>
            <a:endParaRPr lang="en-US" sz="2150" dirty="0"/>
          </a:p>
        </p:txBody>
      </p:sp>
      <p:sp>
        <p:nvSpPr>
          <p:cNvPr id="5" name="Text 2"/>
          <p:cNvSpPr/>
          <p:nvPr/>
        </p:nvSpPr>
        <p:spPr>
          <a:xfrm>
            <a:off x="770453" y="3065145"/>
            <a:ext cx="3065978" cy="3169682"/>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A high-level Python web framework that encourages rapid development and clean, pragmatic design. Its "batteries included" philosophy provides built-in features for user authentication, ORM, and admin panel.</a:t>
            </a:r>
            <a:endParaRPr lang="en-US" sz="1700" dirty="0"/>
          </a:p>
        </p:txBody>
      </p:sp>
      <p:pic>
        <p:nvPicPr>
          <p:cNvPr id="6" name="Image 1" descr="preencoded.png">    </p:cNvPr>
          <p:cNvPicPr>
            <a:picLocks noChangeAspect="1"/>
          </p:cNvPicPr>
          <p:nvPr/>
        </p:nvPicPr>
        <p:blipFill>
          <a:blip r:embed="rId2"/>
          <a:stretch>
            <a:fillRect/>
          </a:stretch>
        </p:blipFill>
        <p:spPr>
          <a:xfrm>
            <a:off x="4111585" y="1818799"/>
            <a:ext cx="550307" cy="550307"/>
          </a:xfrm>
          <a:prstGeom prst="rect">
            <a:avLst/>
          </a:prstGeom>
        </p:spPr>
      </p:pic>
      <p:sp>
        <p:nvSpPr>
          <p:cNvPr id="7" name="Text 3"/>
          <p:cNvSpPr/>
          <p:nvPr/>
        </p:nvSpPr>
        <p:spPr>
          <a:xfrm>
            <a:off x="4111585" y="2589252"/>
            <a:ext cx="3065978" cy="687705"/>
          </a:xfrm>
          <a:prstGeom prst="rect">
            <a:avLst/>
          </a:prstGeom>
          <a:noFill/>
          <a:ln/>
        </p:spPr>
        <p:txBody>
          <a:bodyPr wrap="squar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Django Rest Framework (DRF)</a:t>
            </a:r>
            <a:endParaRPr lang="en-US" sz="2150" dirty="0"/>
          </a:p>
        </p:txBody>
      </p:sp>
      <p:sp>
        <p:nvSpPr>
          <p:cNvPr id="8" name="Text 4"/>
          <p:cNvSpPr/>
          <p:nvPr/>
        </p:nvSpPr>
        <p:spPr>
          <a:xfrm>
            <a:off x="4111585" y="3408998"/>
            <a:ext cx="3065978" cy="2817495"/>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A powerful and flexible toolkit for building Web APIs. DRF simplifies serialization, authentication, permissions, and view management, allowing us to rapidly develop a robust RESTful API.</a:t>
            </a:r>
            <a:endParaRPr lang="en-US" sz="1700" dirty="0"/>
          </a:p>
        </p:txBody>
      </p:sp>
      <p:sp>
        <p:nvSpPr>
          <p:cNvPr id="9" name="Shape 5"/>
          <p:cNvSpPr/>
          <p:nvPr/>
        </p:nvSpPr>
        <p:spPr>
          <a:xfrm>
            <a:off x="7480221" y="1807845"/>
            <a:ext cx="495181" cy="572214"/>
          </a:xfrm>
          <a:prstGeom prst="roundRect">
            <a:avLst>
              <a:gd name="adj" fmla="val 11080"/>
            </a:avLst>
          </a:prstGeom>
          <a:solidFill>
            <a:srgbClr val="4D4D51"/>
          </a:solidFill>
          <a:ln/>
        </p:spPr>
      </p:sp>
      <p:pic>
        <p:nvPicPr>
          <p:cNvPr id="10" name="Image 2" descr="preencoded.png">    </p:cNvPr>
          <p:cNvPicPr>
            <a:picLocks noChangeAspect="1"/>
          </p:cNvPicPr>
          <p:nvPr/>
        </p:nvPicPr>
        <p:blipFill>
          <a:blip r:embed="rId3"/>
          <a:stretch>
            <a:fillRect/>
          </a:stretch>
        </p:blipFill>
        <p:spPr>
          <a:xfrm>
            <a:off x="7452717" y="1818799"/>
            <a:ext cx="550307" cy="550307"/>
          </a:xfrm>
          <a:prstGeom prst="rect">
            <a:avLst/>
          </a:prstGeom>
        </p:spPr>
      </p:pic>
      <p:sp>
        <p:nvSpPr>
          <p:cNvPr id="11" name="Text 6"/>
          <p:cNvSpPr/>
          <p:nvPr/>
        </p:nvSpPr>
        <p:spPr>
          <a:xfrm>
            <a:off x="7452717" y="2589252"/>
            <a:ext cx="2751773" cy="34385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PostgreSQL</a:t>
            </a:r>
            <a:endParaRPr lang="en-US" sz="2150" dirty="0"/>
          </a:p>
        </p:txBody>
      </p:sp>
      <p:sp>
        <p:nvSpPr>
          <p:cNvPr id="12" name="Text 7"/>
          <p:cNvSpPr/>
          <p:nvPr/>
        </p:nvSpPr>
        <p:spPr>
          <a:xfrm>
            <a:off x="7452717" y="3065145"/>
            <a:ext cx="3065978" cy="3169682"/>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A powerful, open-source object-relational database system known for its reliability, feature robustness, and performance. Ideal for handling complex data structures inherent in a blog platform.</a:t>
            </a:r>
            <a:endParaRPr lang="en-US" sz="1700" dirty="0"/>
          </a:p>
        </p:txBody>
      </p:sp>
      <p:pic>
        <p:nvPicPr>
          <p:cNvPr id="13" name="Image 3" descr="preencoded.png">    </p:cNvPr>
          <p:cNvPicPr>
            <a:picLocks noChangeAspect="1"/>
          </p:cNvPicPr>
          <p:nvPr/>
        </p:nvPicPr>
        <p:blipFill>
          <a:blip r:embed="rId4"/>
          <a:stretch>
            <a:fillRect/>
          </a:stretch>
        </p:blipFill>
        <p:spPr>
          <a:xfrm>
            <a:off x="10793849" y="1818799"/>
            <a:ext cx="550307" cy="550307"/>
          </a:xfrm>
          <a:prstGeom prst="rect">
            <a:avLst/>
          </a:prstGeom>
        </p:spPr>
      </p:pic>
      <p:sp>
        <p:nvSpPr>
          <p:cNvPr id="14" name="Text 8"/>
          <p:cNvSpPr/>
          <p:nvPr/>
        </p:nvSpPr>
        <p:spPr>
          <a:xfrm>
            <a:off x="10793849" y="2589252"/>
            <a:ext cx="2751773" cy="34385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Docker</a:t>
            </a:r>
            <a:endParaRPr lang="en-US" sz="2150" dirty="0"/>
          </a:p>
        </p:txBody>
      </p:sp>
      <p:sp>
        <p:nvSpPr>
          <p:cNvPr id="15" name="Text 9"/>
          <p:cNvSpPr/>
          <p:nvPr/>
        </p:nvSpPr>
        <p:spPr>
          <a:xfrm>
            <a:off x="10793849" y="3065145"/>
            <a:ext cx="3066098" cy="2817495"/>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Platform for developing, shipping, and running applications in containers. Docker ensures consistency across development, testing, and production environments, simplifying deployment and scaling.</a:t>
            </a:r>
            <a:endParaRPr lang="en-US" sz="1700" dirty="0"/>
          </a:p>
        </p:txBody>
      </p:sp>
      <p:sp>
        <p:nvSpPr>
          <p:cNvPr id="16" name="Text 10"/>
          <p:cNvSpPr/>
          <p:nvPr/>
        </p:nvSpPr>
        <p:spPr>
          <a:xfrm>
            <a:off x="770453" y="6482477"/>
            <a:ext cx="13089493" cy="1056561"/>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Our backend leverages a carefully selected technology stack to ensure performance, scalability, and ease of development. Django provides the foundational web framework, while Django REST Framework enables efficient API creation. PostgreSQL serves as our robust database, and Docker facilitates consistent environment management for deployment.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6150" y="492443"/>
            <a:ext cx="9630251" cy="559118"/>
          </a:xfrm>
          <a:prstGeom prst="rect">
            <a:avLst/>
          </a:prstGeom>
          <a:noFill/>
          <a:ln/>
        </p:spPr>
        <p:txBody>
          <a:bodyPr wrap="none" lIns="0" tIns="0" rIns="0" bIns="0" rtlCol="0" anchor="t"/>
          <a:lstStyle/>
          <a:p>
            <a:pPr algn="l" indent="0" marL="0">
              <a:lnSpc>
                <a:spcPts val="4400"/>
              </a:lnSpc>
              <a:buNone/>
            </a:pPr>
            <a:r>
              <a:rPr lang="en-US" sz="3500" dirty="0">
                <a:solidFill>
                  <a:srgbClr val="F5F0F0"/>
                </a:solidFill>
                <a:latin typeface="Merriweather" pitchFamily="34" charset="0"/>
                <a:ea typeface="Merriweather" pitchFamily="34" charset="-122"/>
                <a:cs typeface="Merriweather" pitchFamily="34" charset="-120"/>
              </a:rPr>
              <a:t>Core Features: A Comprehensive Blog System</a:t>
            </a:r>
            <a:endParaRPr lang="en-US" sz="3500" dirty="0"/>
          </a:p>
        </p:txBody>
      </p:sp>
      <p:pic>
        <p:nvPicPr>
          <p:cNvPr id="3" name="Image 0" descr="preencoded.png">    </p:cNvPr>
          <p:cNvPicPr>
            <a:picLocks noChangeAspect="1"/>
          </p:cNvPicPr>
          <p:nvPr/>
        </p:nvPicPr>
        <p:blipFill>
          <a:blip r:embed="rId1"/>
          <a:stretch>
            <a:fillRect/>
          </a:stretch>
        </p:blipFill>
        <p:spPr>
          <a:xfrm>
            <a:off x="626150" y="1409343"/>
            <a:ext cx="894636" cy="1316950"/>
          </a:xfrm>
          <a:prstGeom prst="rect">
            <a:avLst/>
          </a:prstGeom>
        </p:spPr>
      </p:pic>
      <p:sp>
        <p:nvSpPr>
          <p:cNvPr id="4" name="Text 1"/>
          <p:cNvSpPr/>
          <p:nvPr/>
        </p:nvSpPr>
        <p:spPr>
          <a:xfrm>
            <a:off x="1789152" y="1588175"/>
            <a:ext cx="3942159" cy="279559"/>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User Authentication &amp; Authorization</a:t>
            </a:r>
            <a:endParaRPr lang="en-US" sz="1750" dirty="0"/>
          </a:p>
        </p:txBody>
      </p:sp>
      <p:sp>
        <p:nvSpPr>
          <p:cNvPr id="5" name="Text 2"/>
          <p:cNvSpPr/>
          <p:nvPr/>
        </p:nvSpPr>
        <p:spPr>
          <a:xfrm>
            <a:off x="1789152" y="1975009"/>
            <a:ext cx="12215098" cy="572453"/>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Secure user registration, login, and robust role-based access control (RBAC) ensure that only authorized users can perform specific actions (e.g., authors can create posts, guests can comment).</a:t>
            </a:r>
            <a:endParaRPr lang="en-US" sz="1400" dirty="0"/>
          </a:p>
        </p:txBody>
      </p:sp>
      <p:pic>
        <p:nvPicPr>
          <p:cNvPr id="6" name="Image 1" descr="preencoded.png">    </p:cNvPr>
          <p:cNvPicPr>
            <a:picLocks noChangeAspect="1"/>
          </p:cNvPicPr>
          <p:nvPr/>
        </p:nvPicPr>
        <p:blipFill>
          <a:blip r:embed="rId2"/>
          <a:stretch>
            <a:fillRect/>
          </a:stretch>
        </p:blipFill>
        <p:spPr>
          <a:xfrm>
            <a:off x="626150" y="2726293"/>
            <a:ext cx="894636" cy="1316950"/>
          </a:xfrm>
          <a:prstGeom prst="rect">
            <a:avLst/>
          </a:prstGeom>
        </p:spPr>
      </p:pic>
      <p:sp>
        <p:nvSpPr>
          <p:cNvPr id="7" name="Text 3"/>
          <p:cNvSpPr/>
          <p:nvPr/>
        </p:nvSpPr>
        <p:spPr>
          <a:xfrm>
            <a:off x="1789152" y="2905125"/>
            <a:ext cx="2485311" cy="279559"/>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Blog Post Management</a:t>
            </a:r>
            <a:endParaRPr lang="en-US" sz="1750" dirty="0"/>
          </a:p>
        </p:txBody>
      </p:sp>
      <p:sp>
        <p:nvSpPr>
          <p:cNvPr id="8" name="Text 4"/>
          <p:cNvSpPr/>
          <p:nvPr/>
        </p:nvSpPr>
        <p:spPr>
          <a:xfrm>
            <a:off x="1789152" y="3291959"/>
            <a:ext cx="12215098" cy="572453"/>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API endpoints for creating, retrieving, updating, and deleting blog posts. This includes support for rich text content, categories, tags, and publishing status (draft/published).</a:t>
            </a:r>
            <a:endParaRPr lang="en-US" sz="1400" dirty="0"/>
          </a:p>
        </p:txBody>
      </p:sp>
      <p:pic>
        <p:nvPicPr>
          <p:cNvPr id="9" name="Image 2" descr="preencoded.png">    </p:cNvPr>
          <p:cNvPicPr>
            <a:picLocks noChangeAspect="1"/>
          </p:cNvPicPr>
          <p:nvPr/>
        </p:nvPicPr>
        <p:blipFill>
          <a:blip r:embed="rId3"/>
          <a:stretch>
            <a:fillRect/>
          </a:stretch>
        </p:blipFill>
        <p:spPr>
          <a:xfrm>
            <a:off x="626150" y="4043243"/>
            <a:ext cx="894636" cy="1316950"/>
          </a:xfrm>
          <a:prstGeom prst="rect">
            <a:avLst/>
          </a:prstGeom>
        </p:spPr>
      </p:pic>
      <p:sp>
        <p:nvSpPr>
          <p:cNvPr id="10" name="Text 5"/>
          <p:cNvSpPr/>
          <p:nvPr/>
        </p:nvSpPr>
        <p:spPr>
          <a:xfrm>
            <a:off x="1789152" y="4222075"/>
            <a:ext cx="2260402" cy="279559"/>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Commenting System</a:t>
            </a:r>
            <a:endParaRPr lang="en-US" sz="1750" dirty="0"/>
          </a:p>
        </p:txBody>
      </p:sp>
      <p:sp>
        <p:nvSpPr>
          <p:cNvPr id="11" name="Text 6"/>
          <p:cNvSpPr/>
          <p:nvPr/>
        </p:nvSpPr>
        <p:spPr>
          <a:xfrm>
            <a:off x="1789152" y="4608909"/>
            <a:ext cx="12215098" cy="572453"/>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Enables users to add comments to blog posts, with features like nested replies, moderation capabilities, and spam protection. Comments can be associated with authenticated users or anonymous identities.</a:t>
            </a:r>
            <a:endParaRPr lang="en-US" sz="1400" dirty="0"/>
          </a:p>
        </p:txBody>
      </p:sp>
      <p:pic>
        <p:nvPicPr>
          <p:cNvPr id="12" name="Image 3" descr="preencoded.png">    </p:cNvPr>
          <p:cNvPicPr>
            <a:picLocks noChangeAspect="1"/>
          </p:cNvPicPr>
          <p:nvPr/>
        </p:nvPicPr>
        <p:blipFill>
          <a:blip r:embed="rId4"/>
          <a:stretch>
            <a:fillRect/>
          </a:stretch>
        </p:blipFill>
        <p:spPr>
          <a:xfrm>
            <a:off x="626150" y="5360194"/>
            <a:ext cx="894636" cy="1316950"/>
          </a:xfrm>
          <a:prstGeom prst="rect">
            <a:avLst/>
          </a:prstGeom>
        </p:spPr>
      </p:pic>
      <p:sp>
        <p:nvSpPr>
          <p:cNvPr id="13" name="Text 7"/>
          <p:cNvSpPr/>
          <p:nvPr/>
        </p:nvSpPr>
        <p:spPr>
          <a:xfrm>
            <a:off x="1789152" y="5539026"/>
            <a:ext cx="2236589" cy="279559"/>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Search &amp; Filtering</a:t>
            </a:r>
            <a:endParaRPr lang="en-US" sz="1750" dirty="0"/>
          </a:p>
        </p:txBody>
      </p:sp>
      <p:sp>
        <p:nvSpPr>
          <p:cNvPr id="14" name="Text 8"/>
          <p:cNvSpPr/>
          <p:nvPr/>
        </p:nvSpPr>
        <p:spPr>
          <a:xfrm>
            <a:off x="1789152" y="5925860"/>
            <a:ext cx="12215098" cy="572453"/>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Efficient search functionality for finding blog posts by keywords, authors, categories, or tags. Advanced filtering options enhance content discoverability for end-users.</a:t>
            </a:r>
            <a:endParaRPr lang="en-US" sz="1400" dirty="0"/>
          </a:p>
        </p:txBody>
      </p:sp>
      <p:sp>
        <p:nvSpPr>
          <p:cNvPr id="15" name="Text 9"/>
          <p:cNvSpPr/>
          <p:nvPr/>
        </p:nvSpPr>
        <p:spPr>
          <a:xfrm>
            <a:off x="626150" y="6878360"/>
            <a:ext cx="13378101" cy="858679"/>
          </a:xfrm>
          <a:prstGeom prst="rect">
            <a:avLst/>
          </a:prstGeom>
          <a:noFill/>
          <a:ln/>
        </p:spPr>
        <p:txBody>
          <a:bodyPr wrap="squar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The backend is designed to support a full suite of blog functionalities. This includes comprehensive user management with secure authentication, intuitive blog post creation and modification, and an interactive commenting system. Additionally, robust search and filtering capabilities are integrated to enhance content discoverability.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3661" y="1208127"/>
            <a:ext cx="11461552" cy="637223"/>
          </a:xfrm>
          <a:prstGeom prst="rect">
            <a:avLst/>
          </a:prstGeom>
          <a:noFill/>
          <a:ln/>
        </p:spPr>
        <p:txBody>
          <a:bodyPr wrap="none" lIns="0" tIns="0" rIns="0" bIns="0" rtlCol="0" anchor="t"/>
          <a:lstStyle/>
          <a:p>
            <a:pPr algn="l" indent="0" marL="0">
              <a:lnSpc>
                <a:spcPts val="5000"/>
              </a:lnSpc>
              <a:buNone/>
            </a:pPr>
            <a:r>
              <a:rPr lang="en-US" sz="4000" dirty="0">
                <a:solidFill>
                  <a:srgbClr val="F5F0F0"/>
                </a:solidFill>
                <a:latin typeface="Merriweather" pitchFamily="34" charset="0"/>
                <a:ea typeface="Merriweather" pitchFamily="34" charset="-122"/>
                <a:cs typeface="Merriweather" pitchFamily="34" charset="-120"/>
              </a:rPr>
              <a:t>The "Wow" Factor: Efficiency and Extensibility</a:t>
            </a:r>
            <a:endParaRPr lang="en-US" sz="4000" dirty="0"/>
          </a:p>
        </p:txBody>
      </p:sp>
      <p:sp>
        <p:nvSpPr>
          <p:cNvPr id="3" name="Text 1"/>
          <p:cNvSpPr/>
          <p:nvPr/>
        </p:nvSpPr>
        <p:spPr>
          <a:xfrm>
            <a:off x="713661" y="2355056"/>
            <a:ext cx="3939540" cy="318611"/>
          </a:xfrm>
          <a:prstGeom prst="rect">
            <a:avLst/>
          </a:prstGeom>
          <a:noFill/>
          <a:ln/>
        </p:spPr>
        <p:txBody>
          <a:bodyPr wrap="none" lIns="0" tIns="0" rIns="0" bIns="0" rtlCol="0" anchor="t"/>
          <a:lstStyle/>
          <a:p>
            <a:pPr algn="l" indent="0" marL="0">
              <a:lnSpc>
                <a:spcPts val="2500"/>
              </a:lnSpc>
              <a:buNone/>
            </a:pPr>
            <a:r>
              <a:rPr lang="en-US" sz="2000" dirty="0">
                <a:solidFill>
                  <a:srgbClr val="F5F0F0"/>
                </a:solidFill>
                <a:latin typeface="Merriweather" pitchFamily="34" charset="0"/>
                <a:ea typeface="Merriweather" pitchFamily="34" charset="-122"/>
                <a:cs typeface="Merriweather" pitchFamily="34" charset="-120"/>
              </a:rPr>
              <a:t>Modular &amp; Scalable Architecture</a:t>
            </a:r>
            <a:endParaRPr lang="en-US" sz="2000" dirty="0"/>
          </a:p>
        </p:txBody>
      </p:sp>
      <p:sp>
        <p:nvSpPr>
          <p:cNvPr id="4" name="Text 2"/>
          <p:cNvSpPr/>
          <p:nvPr/>
        </p:nvSpPr>
        <p:spPr>
          <a:xfrm>
            <a:off x="713661" y="2877503"/>
            <a:ext cx="4068842" cy="1957388"/>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Our design prioritizes a modular structure, allowing for independent development and scaling of features. This ensures the backend can easily adapt to future growth and evolving requirements without significant refactoring.</a:t>
            </a:r>
            <a:endParaRPr lang="en-US" sz="1600" dirty="0"/>
          </a:p>
        </p:txBody>
      </p:sp>
      <p:sp>
        <p:nvSpPr>
          <p:cNvPr id="5" name="Text 3"/>
          <p:cNvSpPr/>
          <p:nvPr/>
        </p:nvSpPr>
        <p:spPr>
          <a:xfrm>
            <a:off x="713661" y="5018365"/>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Separation of concerns</a:t>
            </a:r>
            <a:endParaRPr lang="en-US" sz="1600" dirty="0"/>
          </a:p>
        </p:txBody>
      </p:sp>
      <p:sp>
        <p:nvSpPr>
          <p:cNvPr id="6" name="Text 4"/>
          <p:cNvSpPr/>
          <p:nvPr/>
        </p:nvSpPr>
        <p:spPr>
          <a:xfrm>
            <a:off x="713661" y="5415915"/>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Microservices-ready approach</a:t>
            </a:r>
            <a:endParaRPr lang="en-US" sz="1600" dirty="0"/>
          </a:p>
        </p:txBody>
      </p:sp>
      <p:sp>
        <p:nvSpPr>
          <p:cNvPr id="7" name="Text 5"/>
          <p:cNvSpPr/>
          <p:nvPr/>
        </p:nvSpPr>
        <p:spPr>
          <a:xfrm>
            <a:off x="5287566" y="2355056"/>
            <a:ext cx="2868097" cy="318611"/>
          </a:xfrm>
          <a:prstGeom prst="rect">
            <a:avLst/>
          </a:prstGeom>
          <a:noFill/>
          <a:ln/>
        </p:spPr>
        <p:txBody>
          <a:bodyPr wrap="none" lIns="0" tIns="0" rIns="0" bIns="0" rtlCol="0" anchor="t"/>
          <a:lstStyle/>
          <a:p>
            <a:pPr algn="l" indent="0" marL="0">
              <a:lnSpc>
                <a:spcPts val="2500"/>
              </a:lnSpc>
              <a:buNone/>
            </a:pPr>
            <a:r>
              <a:rPr lang="en-US" sz="2000" dirty="0">
                <a:solidFill>
                  <a:srgbClr val="F5F0F0"/>
                </a:solidFill>
                <a:latin typeface="Merriweather" pitchFamily="34" charset="0"/>
                <a:ea typeface="Merriweather" pitchFamily="34" charset="-122"/>
                <a:cs typeface="Merriweather" pitchFamily="34" charset="-120"/>
              </a:rPr>
              <a:t>Developer-Friendly API</a:t>
            </a:r>
            <a:endParaRPr lang="en-US" sz="2000" dirty="0"/>
          </a:p>
        </p:txBody>
      </p:sp>
      <p:sp>
        <p:nvSpPr>
          <p:cNvPr id="8" name="Text 6"/>
          <p:cNvSpPr/>
          <p:nvPr/>
        </p:nvSpPr>
        <p:spPr>
          <a:xfrm>
            <a:off x="5287566" y="2877503"/>
            <a:ext cx="4068842" cy="1957388"/>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Built with clear, consistent, and well-documented RESTful endpoints, the API is intuitive for frontend developers. This accelerates integration and reduces development cycles for client applications.</a:t>
            </a:r>
            <a:endParaRPr lang="en-US" sz="1600" dirty="0"/>
          </a:p>
        </p:txBody>
      </p:sp>
      <p:sp>
        <p:nvSpPr>
          <p:cNvPr id="9" name="Text 7"/>
          <p:cNvSpPr/>
          <p:nvPr/>
        </p:nvSpPr>
        <p:spPr>
          <a:xfrm>
            <a:off x="5287566" y="5018365"/>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Swagger/OpenAPI documentation</a:t>
            </a:r>
            <a:endParaRPr lang="en-US" sz="1600" dirty="0"/>
          </a:p>
        </p:txBody>
      </p:sp>
      <p:sp>
        <p:nvSpPr>
          <p:cNvPr id="10" name="Text 8"/>
          <p:cNvSpPr/>
          <p:nvPr/>
        </p:nvSpPr>
        <p:spPr>
          <a:xfrm>
            <a:off x="5287566" y="5415915"/>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Standardized response formats</a:t>
            </a:r>
            <a:endParaRPr lang="en-US" sz="1600" dirty="0"/>
          </a:p>
        </p:txBody>
      </p:sp>
      <p:sp>
        <p:nvSpPr>
          <p:cNvPr id="11" name="Text 9"/>
          <p:cNvSpPr/>
          <p:nvPr/>
        </p:nvSpPr>
        <p:spPr>
          <a:xfrm>
            <a:off x="9861471" y="2355056"/>
            <a:ext cx="3357443" cy="318611"/>
          </a:xfrm>
          <a:prstGeom prst="rect">
            <a:avLst/>
          </a:prstGeom>
          <a:noFill/>
          <a:ln/>
        </p:spPr>
        <p:txBody>
          <a:bodyPr wrap="none" lIns="0" tIns="0" rIns="0" bIns="0" rtlCol="0" anchor="t"/>
          <a:lstStyle/>
          <a:p>
            <a:pPr algn="l" indent="0" marL="0">
              <a:lnSpc>
                <a:spcPts val="2500"/>
              </a:lnSpc>
              <a:buNone/>
            </a:pPr>
            <a:r>
              <a:rPr lang="en-US" sz="2000" dirty="0">
                <a:solidFill>
                  <a:srgbClr val="F5F0F0"/>
                </a:solidFill>
                <a:latin typeface="Merriweather" pitchFamily="34" charset="0"/>
                <a:ea typeface="Merriweather" pitchFamily="34" charset="-122"/>
                <a:cs typeface="Merriweather" pitchFamily="34" charset="-120"/>
              </a:rPr>
              <a:t>Automated Testing &amp; CI/CD</a:t>
            </a:r>
            <a:endParaRPr lang="en-US" sz="2000" dirty="0"/>
          </a:p>
        </p:txBody>
      </p:sp>
      <p:sp>
        <p:nvSpPr>
          <p:cNvPr id="12" name="Text 10"/>
          <p:cNvSpPr/>
          <p:nvPr/>
        </p:nvSpPr>
        <p:spPr>
          <a:xfrm>
            <a:off x="9861471" y="2877503"/>
            <a:ext cx="4068842" cy="1631156"/>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Incorporating comprehensive unit and integration tests ensures code quality and stability. Coupled with CI/CD pipelines, this enables rapid, reliable deployments and minimizes regressions.</a:t>
            </a:r>
            <a:endParaRPr lang="en-US" sz="1600" dirty="0"/>
          </a:p>
        </p:txBody>
      </p:sp>
      <p:sp>
        <p:nvSpPr>
          <p:cNvPr id="13" name="Text 11"/>
          <p:cNvSpPr/>
          <p:nvPr/>
        </p:nvSpPr>
        <p:spPr>
          <a:xfrm>
            <a:off x="9861471" y="4692134"/>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Reduced bug incidence</a:t>
            </a:r>
            <a:endParaRPr lang="en-US" sz="1600" dirty="0"/>
          </a:p>
        </p:txBody>
      </p:sp>
      <p:sp>
        <p:nvSpPr>
          <p:cNvPr id="14" name="Text 12"/>
          <p:cNvSpPr/>
          <p:nvPr/>
        </p:nvSpPr>
        <p:spPr>
          <a:xfrm>
            <a:off x="9861471" y="5089684"/>
            <a:ext cx="4068842" cy="326231"/>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Faster release cycles</a:t>
            </a:r>
            <a:endParaRPr lang="en-US" sz="1600" dirty="0"/>
          </a:p>
        </p:txBody>
      </p:sp>
      <p:sp>
        <p:nvSpPr>
          <p:cNvPr id="15" name="Text 13"/>
          <p:cNvSpPr/>
          <p:nvPr/>
        </p:nvSpPr>
        <p:spPr>
          <a:xfrm>
            <a:off x="713661" y="6042779"/>
            <a:ext cx="13203079" cy="978694"/>
          </a:xfrm>
          <a:prstGeom prst="rect">
            <a:avLst/>
          </a:prstGeom>
          <a:noFill/>
          <a:ln/>
        </p:spPr>
        <p:txBody>
          <a:bodyPr wrap="square" lIns="0" tIns="0" rIns="0" bIns="0" rtlCol="0" anchor="t"/>
          <a:lstStyle/>
          <a:p>
            <a:pPr algn="l" indent="0" marL="0">
              <a:lnSpc>
                <a:spcPts val="2550"/>
              </a:lnSpc>
              <a:buNone/>
            </a:pPr>
            <a:r>
              <a:rPr lang="en-US" sz="1600" dirty="0">
                <a:solidFill>
                  <a:srgbClr val="E2E6E9"/>
                </a:solidFill>
                <a:latin typeface="Merriweather" pitchFamily="34" charset="0"/>
                <a:ea typeface="Merriweather" pitchFamily="34" charset="-122"/>
                <a:cs typeface="Merriweather" pitchFamily="34" charset="-120"/>
              </a:rPr>
              <a:t>The "wow" factor lies in the backend's inherent efficiency and extensibility. A modular architecture ensures scalability, while a developer-friendly API simplifies integration. Automated testing and CI/CD pipelines guarantee code quality and faster, more reliable deployments, setting a new standard for backend development.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8191" y="857726"/>
            <a:ext cx="11076861" cy="685919"/>
          </a:xfrm>
          <a:prstGeom prst="rect">
            <a:avLst/>
          </a:prstGeom>
          <a:noFill/>
          <a:ln/>
        </p:spPr>
        <p:txBody>
          <a:bodyPr wrap="none" lIns="0" tIns="0" rIns="0" bIns="0" rtlCol="0" anchor="t"/>
          <a:lstStyle/>
          <a:p>
            <a:pPr algn="l" indent="0" marL="0">
              <a:lnSpc>
                <a:spcPts val="5400"/>
              </a:lnSpc>
              <a:buNone/>
            </a:pPr>
            <a:r>
              <a:rPr lang="en-US" sz="4300" dirty="0">
                <a:solidFill>
                  <a:srgbClr val="F5F0F0"/>
                </a:solidFill>
                <a:latin typeface="Merriweather" pitchFamily="34" charset="0"/>
                <a:ea typeface="Merriweather" pitchFamily="34" charset="-122"/>
                <a:cs typeface="Merriweather" pitchFamily="34" charset="-120"/>
              </a:rPr>
              <a:t>End Users: Who Benefits from Our System</a:t>
            </a:r>
            <a:endParaRPr lang="en-US" sz="4300" dirty="0"/>
          </a:p>
        </p:txBody>
      </p:sp>
      <p:sp>
        <p:nvSpPr>
          <p:cNvPr id="3" name="Text 1"/>
          <p:cNvSpPr/>
          <p:nvPr/>
        </p:nvSpPr>
        <p:spPr>
          <a:xfrm>
            <a:off x="2408992" y="1982629"/>
            <a:ext cx="2743795" cy="343019"/>
          </a:xfrm>
          <a:prstGeom prst="rect">
            <a:avLst/>
          </a:prstGeom>
          <a:noFill/>
          <a:ln/>
        </p:spPr>
        <p:txBody>
          <a:bodyPr wrap="none" lIns="0" tIns="0" rIns="0" bIns="0" rtlCol="0" anchor="t"/>
          <a:lstStyle/>
          <a:p>
            <a:pPr algn="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Blog Authors</a:t>
            </a:r>
            <a:endParaRPr lang="en-US" sz="2150" dirty="0"/>
          </a:p>
        </p:txBody>
      </p:sp>
      <p:sp>
        <p:nvSpPr>
          <p:cNvPr id="4" name="Text 2"/>
          <p:cNvSpPr/>
          <p:nvPr/>
        </p:nvSpPr>
        <p:spPr>
          <a:xfrm>
            <a:off x="768191" y="2457331"/>
            <a:ext cx="4384596" cy="1404938"/>
          </a:xfrm>
          <a:prstGeom prst="rect">
            <a:avLst/>
          </a:prstGeom>
          <a:noFill/>
          <a:ln/>
        </p:spPr>
        <p:txBody>
          <a:bodyPr wrap="square" lIns="0" tIns="0" rIns="0" bIns="0" rtlCol="0" anchor="t"/>
          <a:lstStyle/>
          <a:p>
            <a:pPr algn="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Authors benefit from an intuitive content creation experience, reliable storage for their posts, and clear publishing workflows.</a:t>
            </a:r>
            <a:endParaRPr lang="en-US" sz="1700" dirty="0"/>
          </a:p>
        </p:txBody>
      </p:sp>
      <p:pic>
        <p:nvPicPr>
          <p:cNvPr id="5" name="Image 0" descr="preencoded.png">    </p:cNvPr>
          <p:cNvPicPr>
            <a:picLocks noChangeAspect="1"/>
          </p:cNvPicPr>
          <p:nvPr/>
        </p:nvPicPr>
        <p:blipFill>
          <a:blip r:embed="rId1"/>
          <a:stretch>
            <a:fillRect/>
          </a:stretch>
        </p:blipFill>
        <p:spPr>
          <a:xfrm>
            <a:off x="5481995" y="2193727"/>
            <a:ext cx="3666292" cy="3666292"/>
          </a:xfrm>
          <a:prstGeom prst="rect">
            <a:avLst/>
          </a:prstGeom>
        </p:spPr>
      </p:pic>
      <p:sp>
        <p:nvSpPr>
          <p:cNvPr id="6" name="Shape 3"/>
          <p:cNvSpPr/>
          <p:nvPr/>
        </p:nvSpPr>
        <p:spPr>
          <a:xfrm>
            <a:off x="5793045" y="2504777"/>
            <a:ext cx="548759" cy="548759"/>
          </a:xfrm>
          <a:prstGeom prst="roundRect">
            <a:avLst>
              <a:gd name="adj" fmla="val 1664639"/>
            </a:avLst>
          </a:prstGeom>
          <a:solidFill>
            <a:srgbClr val="003180"/>
          </a:solidFill>
          <a:ln w="7620">
            <a:solidFill>
              <a:srgbClr val="194A99"/>
            </a:solidFill>
            <a:prstDash val="solid"/>
          </a:ln>
        </p:spPr>
      </p:sp>
      <p:pic>
        <p:nvPicPr>
          <p:cNvPr id="7" name="Image 1" descr="preencoded.png">    </p:cNvPr>
          <p:cNvPicPr>
            <a:picLocks noChangeAspect="1"/>
          </p:cNvPicPr>
          <p:nvPr/>
        </p:nvPicPr>
        <p:blipFill>
          <a:blip r:embed="rId2"/>
          <a:stretch>
            <a:fillRect/>
          </a:stretch>
        </p:blipFill>
        <p:spPr>
          <a:xfrm>
            <a:off x="5943898" y="2624792"/>
            <a:ext cx="246936" cy="308610"/>
          </a:xfrm>
          <a:prstGeom prst="rect">
            <a:avLst/>
          </a:prstGeom>
        </p:spPr>
      </p:pic>
      <p:sp>
        <p:nvSpPr>
          <p:cNvPr id="8" name="Text 4"/>
          <p:cNvSpPr/>
          <p:nvPr/>
        </p:nvSpPr>
        <p:spPr>
          <a:xfrm>
            <a:off x="9477494" y="1982629"/>
            <a:ext cx="2743795" cy="343019"/>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Readers</a:t>
            </a:r>
            <a:endParaRPr lang="en-US" sz="2150" dirty="0"/>
          </a:p>
        </p:txBody>
      </p:sp>
      <p:sp>
        <p:nvSpPr>
          <p:cNvPr id="9" name="Text 5"/>
          <p:cNvSpPr/>
          <p:nvPr/>
        </p:nvSpPr>
        <p:spPr>
          <a:xfrm>
            <a:off x="9477494" y="2457331"/>
            <a:ext cx="4384715" cy="1404938"/>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Readers enjoy fast loading times, a smooth browsing experience, and the ability to engage with content through commenting and searching.</a:t>
            </a:r>
            <a:endParaRPr lang="en-US" sz="1700" dirty="0"/>
          </a:p>
        </p:txBody>
      </p:sp>
      <p:pic>
        <p:nvPicPr>
          <p:cNvPr id="10" name="Image 2" descr="preencoded.png">    </p:cNvPr>
          <p:cNvPicPr>
            <a:picLocks noChangeAspect="1"/>
          </p:cNvPicPr>
          <p:nvPr/>
        </p:nvPicPr>
        <p:blipFill>
          <a:blip r:embed="rId3"/>
          <a:stretch>
            <a:fillRect/>
          </a:stretch>
        </p:blipFill>
        <p:spPr>
          <a:xfrm>
            <a:off x="5481995" y="2193727"/>
            <a:ext cx="3666292" cy="3666292"/>
          </a:xfrm>
          <a:prstGeom prst="rect">
            <a:avLst/>
          </a:prstGeom>
        </p:spPr>
      </p:pic>
      <p:sp>
        <p:nvSpPr>
          <p:cNvPr id="11" name="Shape 6"/>
          <p:cNvSpPr/>
          <p:nvPr/>
        </p:nvSpPr>
        <p:spPr>
          <a:xfrm>
            <a:off x="8288357" y="2504777"/>
            <a:ext cx="548759" cy="548759"/>
          </a:xfrm>
          <a:prstGeom prst="roundRect">
            <a:avLst>
              <a:gd name="adj" fmla="val 1664639"/>
            </a:avLst>
          </a:prstGeom>
          <a:solidFill>
            <a:srgbClr val="003180"/>
          </a:solidFill>
          <a:ln w="7620">
            <a:solidFill>
              <a:srgbClr val="194A99"/>
            </a:solidFill>
            <a:prstDash val="solid"/>
          </a:ln>
        </p:spPr>
      </p:sp>
      <p:pic>
        <p:nvPicPr>
          <p:cNvPr id="12" name="Image 3" descr="preencoded.png">    </p:cNvPr>
          <p:cNvPicPr>
            <a:picLocks noChangeAspect="1"/>
          </p:cNvPicPr>
          <p:nvPr/>
        </p:nvPicPr>
        <p:blipFill>
          <a:blip r:embed="rId4"/>
          <a:stretch>
            <a:fillRect/>
          </a:stretch>
        </p:blipFill>
        <p:spPr>
          <a:xfrm>
            <a:off x="8439210" y="2624792"/>
            <a:ext cx="246936" cy="308610"/>
          </a:xfrm>
          <a:prstGeom prst="rect">
            <a:avLst/>
          </a:prstGeom>
        </p:spPr>
      </p:pic>
      <p:sp>
        <p:nvSpPr>
          <p:cNvPr id="13" name="Text 7"/>
          <p:cNvSpPr/>
          <p:nvPr/>
        </p:nvSpPr>
        <p:spPr>
          <a:xfrm>
            <a:off x="9477494" y="4191476"/>
            <a:ext cx="3630811" cy="343019"/>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Administrators/Moderators</a:t>
            </a:r>
            <a:endParaRPr lang="en-US" sz="2150" dirty="0"/>
          </a:p>
        </p:txBody>
      </p:sp>
      <p:sp>
        <p:nvSpPr>
          <p:cNvPr id="14" name="Text 8"/>
          <p:cNvSpPr/>
          <p:nvPr/>
        </p:nvSpPr>
        <p:spPr>
          <a:xfrm>
            <a:off x="9477494" y="4666178"/>
            <a:ext cx="4384715" cy="1404938"/>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Admins and moderators gain powerful tools for user management, content moderation, and system configuration, ensuring a healthy platform.</a:t>
            </a:r>
            <a:endParaRPr lang="en-US" sz="1700" dirty="0"/>
          </a:p>
        </p:txBody>
      </p:sp>
      <p:pic>
        <p:nvPicPr>
          <p:cNvPr id="15" name="Image 4" descr="preencoded.png">    </p:cNvPr>
          <p:cNvPicPr>
            <a:picLocks noChangeAspect="1"/>
          </p:cNvPicPr>
          <p:nvPr/>
        </p:nvPicPr>
        <p:blipFill>
          <a:blip r:embed="rId5"/>
          <a:stretch>
            <a:fillRect/>
          </a:stretch>
        </p:blipFill>
        <p:spPr>
          <a:xfrm>
            <a:off x="5481995" y="2193727"/>
            <a:ext cx="3666292" cy="3666292"/>
          </a:xfrm>
          <a:prstGeom prst="rect">
            <a:avLst/>
          </a:prstGeom>
        </p:spPr>
      </p:pic>
      <p:sp>
        <p:nvSpPr>
          <p:cNvPr id="16" name="Shape 9"/>
          <p:cNvSpPr/>
          <p:nvPr/>
        </p:nvSpPr>
        <p:spPr>
          <a:xfrm>
            <a:off x="8288357" y="5000089"/>
            <a:ext cx="548759" cy="548759"/>
          </a:xfrm>
          <a:prstGeom prst="roundRect">
            <a:avLst>
              <a:gd name="adj" fmla="val 1664639"/>
            </a:avLst>
          </a:prstGeom>
          <a:solidFill>
            <a:srgbClr val="003180"/>
          </a:solidFill>
          <a:ln w="7620">
            <a:solidFill>
              <a:srgbClr val="194A99"/>
            </a:solidFill>
            <a:prstDash val="solid"/>
          </a:ln>
        </p:spPr>
      </p:sp>
      <p:pic>
        <p:nvPicPr>
          <p:cNvPr id="17" name="Image 5" descr="preencoded.png">    </p:cNvPr>
          <p:cNvPicPr>
            <a:picLocks noChangeAspect="1"/>
          </p:cNvPicPr>
          <p:nvPr/>
        </p:nvPicPr>
        <p:blipFill>
          <a:blip r:embed="rId6"/>
          <a:stretch>
            <a:fillRect/>
          </a:stretch>
        </p:blipFill>
        <p:spPr>
          <a:xfrm>
            <a:off x="8439210" y="5120104"/>
            <a:ext cx="246936" cy="308610"/>
          </a:xfrm>
          <a:prstGeom prst="rect">
            <a:avLst/>
          </a:prstGeom>
        </p:spPr>
      </p:pic>
      <p:sp>
        <p:nvSpPr>
          <p:cNvPr id="18" name="Text 10"/>
          <p:cNvSpPr/>
          <p:nvPr/>
        </p:nvSpPr>
        <p:spPr>
          <a:xfrm>
            <a:off x="2408992" y="4191476"/>
            <a:ext cx="2743795" cy="343019"/>
          </a:xfrm>
          <a:prstGeom prst="rect">
            <a:avLst/>
          </a:prstGeom>
          <a:noFill/>
          <a:ln/>
        </p:spPr>
        <p:txBody>
          <a:bodyPr wrap="none" lIns="0" tIns="0" rIns="0" bIns="0" rtlCol="0" anchor="t"/>
          <a:lstStyle/>
          <a:p>
            <a:pPr algn="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Frontend Developers</a:t>
            </a:r>
            <a:endParaRPr lang="en-US" sz="2150" dirty="0"/>
          </a:p>
        </p:txBody>
      </p:sp>
      <p:sp>
        <p:nvSpPr>
          <p:cNvPr id="19" name="Text 11"/>
          <p:cNvSpPr/>
          <p:nvPr/>
        </p:nvSpPr>
        <p:spPr>
          <a:xfrm>
            <a:off x="768191" y="4666178"/>
            <a:ext cx="4384596" cy="1404938"/>
          </a:xfrm>
          <a:prstGeom prst="rect">
            <a:avLst/>
          </a:prstGeom>
          <a:noFill/>
          <a:ln/>
        </p:spPr>
        <p:txBody>
          <a:bodyPr wrap="square" lIns="0" tIns="0" rIns="0" bIns="0" rtlCol="0" anchor="t"/>
          <a:lstStyle/>
          <a:p>
            <a:pPr algn="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Frontend developers find the API easy to integrate, with clear documentation and predictable responses, accelerating client-side application development.</a:t>
            </a:r>
            <a:endParaRPr lang="en-US" sz="1700" dirty="0"/>
          </a:p>
        </p:txBody>
      </p:sp>
      <p:pic>
        <p:nvPicPr>
          <p:cNvPr id="20" name="Image 6" descr="preencoded.png">    </p:cNvPr>
          <p:cNvPicPr>
            <a:picLocks noChangeAspect="1"/>
          </p:cNvPicPr>
          <p:nvPr/>
        </p:nvPicPr>
        <p:blipFill>
          <a:blip r:embed="rId7"/>
          <a:stretch>
            <a:fillRect/>
          </a:stretch>
        </p:blipFill>
        <p:spPr>
          <a:xfrm>
            <a:off x="5481995" y="2193727"/>
            <a:ext cx="3666292" cy="3666292"/>
          </a:xfrm>
          <a:prstGeom prst="rect">
            <a:avLst/>
          </a:prstGeom>
        </p:spPr>
      </p:pic>
      <p:sp>
        <p:nvSpPr>
          <p:cNvPr id="21" name="Shape 12"/>
          <p:cNvSpPr/>
          <p:nvPr/>
        </p:nvSpPr>
        <p:spPr>
          <a:xfrm>
            <a:off x="5793045" y="5000089"/>
            <a:ext cx="548759" cy="548759"/>
          </a:xfrm>
          <a:prstGeom prst="roundRect">
            <a:avLst>
              <a:gd name="adj" fmla="val 1664639"/>
            </a:avLst>
          </a:prstGeom>
          <a:solidFill>
            <a:srgbClr val="003180"/>
          </a:solidFill>
          <a:ln w="7620">
            <a:solidFill>
              <a:srgbClr val="194A99"/>
            </a:solidFill>
            <a:prstDash val="solid"/>
          </a:ln>
        </p:spPr>
      </p:sp>
      <p:pic>
        <p:nvPicPr>
          <p:cNvPr id="22" name="Image 7" descr="preencoded.png">    </p:cNvPr>
          <p:cNvPicPr>
            <a:picLocks noChangeAspect="1"/>
          </p:cNvPicPr>
          <p:nvPr/>
        </p:nvPicPr>
        <p:blipFill>
          <a:blip r:embed="rId8"/>
          <a:stretch>
            <a:fillRect/>
          </a:stretch>
        </p:blipFill>
        <p:spPr>
          <a:xfrm>
            <a:off x="5943898" y="5120104"/>
            <a:ext cx="246936" cy="308610"/>
          </a:xfrm>
          <a:prstGeom prst="rect">
            <a:avLst/>
          </a:prstGeom>
        </p:spPr>
      </p:pic>
      <p:sp>
        <p:nvSpPr>
          <p:cNvPr id="23" name="Text 13"/>
          <p:cNvSpPr/>
          <p:nvPr/>
        </p:nvSpPr>
        <p:spPr>
          <a:xfrm>
            <a:off x="768191" y="6318052"/>
            <a:ext cx="13094018" cy="1053703"/>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Our backend system is designed to serve a diverse set of end-users. Blog authors will find it easy to publish and manage content, while readers will appreciate the fast, seamless browsing and interactive features. Administrators and moderators will have robust tools for platform governance, and frontend developers will benefit from an easily integrable API.</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5201" y="515303"/>
            <a:ext cx="6011585" cy="584954"/>
          </a:xfrm>
          <a:prstGeom prst="rect">
            <a:avLst/>
          </a:prstGeom>
          <a:noFill/>
          <a:ln/>
        </p:spPr>
        <p:txBody>
          <a:bodyPr wrap="none" lIns="0" tIns="0" rIns="0" bIns="0" rtlCol="0" anchor="t"/>
          <a:lstStyle/>
          <a:p>
            <a:pPr algn="l" indent="0" marL="0">
              <a:lnSpc>
                <a:spcPts val="4600"/>
              </a:lnSpc>
              <a:buNone/>
            </a:pPr>
            <a:r>
              <a:rPr lang="en-US" sz="3650" dirty="0">
                <a:solidFill>
                  <a:srgbClr val="F5F0F0"/>
                </a:solidFill>
                <a:latin typeface="Merriweather" pitchFamily="34" charset="0"/>
                <a:ea typeface="Merriweather" pitchFamily="34" charset="-122"/>
                <a:cs typeface="Merriweather" pitchFamily="34" charset="-120"/>
              </a:rPr>
              <a:t>Conclusion &amp; Future Scope</a:t>
            </a:r>
            <a:endParaRPr lang="en-US" sz="3650" dirty="0"/>
          </a:p>
        </p:txBody>
      </p:sp>
      <p:sp>
        <p:nvSpPr>
          <p:cNvPr id="3" name="Shape 1"/>
          <p:cNvSpPr/>
          <p:nvPr/>
        </p:nvSpPr>
        <p:spPr>
          <a:xfrm>
            <a:off x="655201" y="1474589"/>
            <a:ext cx="2219920" cy="1378029"/>
          </a:xfrm>
          <a:prstGeom prst="roundRect">
            <a:avLst>
              <a:gd name="adj" fmla="val 5706"/>
            </a:avLst>
          </a:prstGeom>
          <a:solidFill>
            <a:srgbClr val="003180"/>
          </a:solidFill>
          <a:ln w="7620">
            <a:solidFill>
              <a:srgbClr val="194A99"/>
            </a:solidFill>
            <a:prstDash val="solid"/>
          </a:ln>
        </p:spPr>
      </p:sp>
      <p:pic>
        <p:nvPicPr>
          <p:cNvPr id="4" name="Image 0" descr="preencoded.png">    </p:cNvPr>
          <p:cNvPicPr>
            <a:picLocks noChangeAspect="1"/>
          </p:cNvPicPr>
          <p:nvPr/>
        </p:nvPicPr>
        <p:blipFill>
          <a:blip r:embed="rId1"/>
          <a:stretch>
            <a:fillRect/>
          </a:stretch>
        </p:blipFill>
        <p:spPr>
          <a:xfrm>
            <a:off x="1633538" y="1999059"/>
            <a:ext cx="263247" cy="329089"/>
          </a:xfrm>
          <a:prstGeom prst="rect">
            <a:avLst/>
          </a:prstGeom>
        </p:spPr>
      </p:pic>
      <p:sp>
        <p:nvSpPr>
          <p:cNvPr id="5" name="Text 2"/>
          <p:cNvSpPr/>
          <p:nvPr/>
        </p:nvSpPr>
        <p:spPr>
          <a:xfrm>
            <a:off x="3062287" y="1661755"/>
            <a:ext cx="2628305" cy="292537"/>
          </a:xfrm>
          <a:prstGeom prst="rect">
            <a:avLst/>
          </a:prstGeom>
          <a:noFill/>
          <a:ln/>
        </p:spPr>
        <p:txBody>
          <a:bodyPr wrap="none" lIns="0" tIns="0" rIns="0" bIns="0" rtlCol="0" anchor="t"/>
          <a:lstStyle/>
          <a:p>
            <a:pPr algn="l" indent="0" marL="0">
              <a:lnSpc>
                <a:spcPts val="2300"/>
              </a:lnSpc>
              <a:buNone/>
            </a:pPr>
            <a:r>
              <a:rPr lang="en-US" sz="1800" dirty="0">
                <a:solidFill>
                  <a:srgbClr val="E2E6E9"/>
                </a:solidFill>
                <a:latin typeface="Merriweather" pitchFamily="34" charset="0"/>
                <a:ea typeface="Merriweather" pitchFamily="34" charset="-122"/>
                <a:cs typeface="Merriweather" pitchFamily="34" charset="-120"/>
              </a:rPr>
              <a:t>Successful API Delivery</a:t>
            </a:r>
            <a:endParaRPr lang="en-US" sz="1800" dirty="0"/>
          </a:p>
        </p:txBody>
      </p:sp>
      <p:sp>
        <p:nvSpPr>
          <p:cNvPr id="6" name="Text 3"/>
          <p:cNvSpPr/>
          <p:nvPr/>
        </p:nvSpPr>
        <p:spPr>
          <a:xfrm>
            <a:off x="3062287" y="2066568"/>
            <a:ext cx="10725745" cy="598884"/>
          </a:xfrm>
          <a:prstGeom prst="rect">
            <a:avLst/>
          </a:prstGeom>
          <a:noFill/>
          <a:ln/>
        </p:spPr>
        <p:txBody>
          <a:bodyPr wrap="squar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We have successfully delivered a functional API with a connected database, fulfilling the core requirements for a robust blog backend system.</a:t>
            </a:r>
            <a:endParaRPr lang="en-US" sz="1450" dirty="0"/>
          </a:p>
        </p:txBody>
      </p:sp>
      <p:sp>
        <p:nvSpPr>
          <p:cNvPr id="7" name="Shape 4"/>
          <p:cNvSpPr/>
          <p:nvPr/>
        </p:nvSpPr>
        <p:spPr>
          <a:xfrm>
            <a:off x="2968704" y="2843093"/>
            <a:ext cx="10912912" cy="11430"/>
          </a:xfrm>
          <a:prstGeom prst="roundRect">
            <a:avLst>
              <a:gd name="adj" fmla="val 687949"/>
            </a:avLst>
          </a:prstGeom>
          <a:solidFill>
            <a:srgbClr val="194A99"/>
          </a:solidFill>
          <a:ln/>
        </p:spPr>
      </p:sp>
      <p:sp>
        <p:nvSpPr>
          <p:cNvPr id="8" name="Shape 5"/>
          <p:cNvSpPr/>
          <p:nvPr/>
        </p:nvSpPr>
        <p:spPr>
          <a:xfrm>
            <a:off x="655201" y="2946202"/>
            <a:ext cx="4439960" cy="1378029"/>
          </a:xfrm>
          <a:prstGeom prst="roundRect">
            <a:avLst>
              <a:gd name="adj" fmla="val 5706"/>
            </a:avLst>
          </a:prstGeom>
          <a:solidFill>
            <a:srgbClr val="003180"/>
          </a:solidFill>
          <a:ln w="7620">
            <a:solidFill>
              <a:srgbClr val="194A99"/>
            </a:solidFill>
            <a:prstDash val="solid"/>
          </a:ln>
        </p:spPr>
      </p:sp>
      <p:pic>
        <p:nvPicPr>
          <p:cNvPr id="9" name="Image 1" descr="preencoded.png">    </p:cNvPr>
          <p:cNvPicPr>
            <a:picLocks noChangeAspect="1"/>
          </p:cNvPicPr>
          <p:nvPr/>
        </p:nvPicPr>
        <p:blipFill>
          <a:blip r:embed="rId2"/>
          <a:stretch>
            <a:fillRect/>
          </a:stretch>
        </p:blipFill>
        <p:spPr>
          <a:xfrm>
            <a:off x="2743557" y="3470672"/>
            <a:ext cx="263247" cy="329089"/>
          </a:xfrm>
          <a:prstGeom prst="rect">
            <a:avLst/>
          </a:prstGeom>
        </p:spPr>
      </p:pic>
      <p:sp>
        <p:nvSpPr>
          <p:cNvPr id="10" name="Text 6"/>
          <p:cNvSpPr/>
          <p:nvPr/>
        </p:nvSpPr>
        <p:spPr>
          <a:xfrm>
            <a:off x="5282327" y="3133368"/>
            <a:ext cx="3310533" cy="292537"/>
          </a:xfrm>
          <a:prstGeom prst="rect">
            <a:avLst/>
          </a:prstGeom>
          <a:noFill/>
          <a:ln/>
        </p:spPr>
        <p:txBody>
          <a:bodyPr wrap="none" lIns="0" tIns="0" rIns="0" bIns="0" rtlCol="0" anchor="t"/>
          <a:lstStyle/>
          <a:p>
            <a:pPr algn="l" indent="0" marL="0">
              <a:lnSpc>
                <a:spcPts val="2300"/>
              </a:lnSpc>
              <a:buNone/>
            </a:pPr>
            <a:r>
              <a:rPr lang="en-US" sz="1800" dirty="0">
                <a:solidFill>
                  <a:srgbClr val="E2E6E9"/>
                </a:solidFill>
                <a:latin typeface="Merriweather" pitchFamily="34" charset="0"/>
                <a:ea typeface="Merriweather" pitchFamily="34" charset="-122"/>
                <a:cs typeface="Merriweather" pitchFamily="34" charset="-120"/>
              </a:rPr>
              <a:t>Scalable &amp; Secure Foundation</a:t>
            </a:r>
            <a:endParaRPr lang="en-US" sz="1800" dirty="0"/>
          </a:p>
        </p:txBody>
      </p:sp>
      <p:sp>
        <p:nvSpPr>
          <p:cNvPr id="11" name="Text 7"/>
          <p:cNvSpPr/>
          <p:nvPr/>
        </p:nvSpPr>
        <p:spPr>
          <a:xfrm>
            <a:off x="5282327" y="3538180"/>
            <a:ext cx="8505706" cy="598884"/>
          </a:xfrm>
          <a:prstGeom prst="rect">
            <a:avLst/>
          </a:prstGeom>
          <a:noFill/>
          <a:ln/>
        </p:spPr>
        <p:txBody>
          <a:bodyPr wrap="squar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The current system provides a strong, scalable, and secure foundation ready for expansion and handling increased user loads.</a:t>
            </a:r>
            <a:endParaRPr lang="en-US" sz="1450" dirty="0"/>
          </a:p>
        </p:txBody>
      </p:sp>
      <p:sp>
        <p:nvSpPr>
          <p:cNvPr id="12" name="Shape 8"/>
          <p:cNvSpPr/>
          <p:nvPr/>
        </p:nvSpPr>
        <p:spPr>
          <a:xfrm>
            <a:off x="5188744" y="4314706"/>
            <a:ext cx="8692872" cy="11430"/>
          </a:xfrm>
          <a:prstGeom prst="roundRect">
            <a:avLst>
              <a:gd name="adj" fmla="val 687949"/>
            </a:avLst>
          </a:prstGeom>
          <a:solidFill>
            <a:srgbClr val="194A99"/>
          </a:solidFill>
          <a:ln/>
        </p:spPr>
      </p:sp>
      <p:sp>
        <p:nvSpPr>
          <p:cNvPr id="13" name="Shape 9"/>
          <p:cNvSpPr/>
          <p:nvPr/>
        </p:nvSpPr>
        <p:spPr>
          <a:xfrm>
            <a:off x="655201" y="4417814"/>
            <a:ext cx="6659999" cy="1677472"/>
          </a:xfrm>
          <a:prstGeom prst="roundRect">
            <a:avLst>
              <a:gd name="adj" fmla="val 4688"/>
            </a:avLst>
          </a:prstGeom>
          <a:solidFill>
            <a:srgbClr val="003180"/>
          </a:solidFill>
          <a:ln w="7620">
            <a:solidFill>
              <a:srgbClr val="194A99"/>
            </a:solidFill>
            <a:prstDash val="solid"/>
          </a:ln>
        </p:spPr>
      </p:sp>
      <p:pic>
        <p:nvPicPr>
          <p:cNvPr id="14" name="Image 2" descr="preencoded.png">    </p:cNvPr>
          <p:cNvPicPr>
            <a:picLocks noChangeAspect="1"/>
          </p:cNvPicPr>
          <p:nvPr/>
        </p:nvPicPr>
        <p:blipFill>
          <a:blip r:embed="rId3"/>
          <a:stretch>
            <a:fillRect/>
          </a:stretch>
        </p:blipFill>
        <p:spPr>
          <a:xfrm>
            <a:off x="3853577" y="5091946"/>
            <a:ext cx="263247" cy="329089"/>
          </a:xfrm>
          <a:prstGeom prst="rect">
            <a:avLst/>
          </a:prstGeom>
        </p:spPr>
      </p:pic>
      <p:sp>
        <p:nvSpPr>
          <p:cNvPr id="15" name="Text 10"/>
          <p:cNvSpPr/>
          <p:nvPr/>
        </p:nvSpPr>
        <p:spPr>
          <a:xfrm>
            <a:off x="7502366" y="4604980"/>
            <a:ext cx="2424946" cy="292537"/>
          </a:xfrm>
          <a:prstGeom prst="rect">
            <a:avLst/>
          </a:prstGeom>
          <a:noFill/>
          <a:ln/>
        </p:spPr>
        <p:txBody>
          <a:bodyPr wrap="none" lIns="0" tIns="0" rIns="0" bIns="0" rtlCol="0" anchor="t"/>
          <a:lstStyle/>
          <a:p>
            <a:pPr algn="l" indent="0" marL="0">
              <a:lnSpc>
                <a:spcPts val="2300"/>
              </a:lnSpc>
              <a:buNone/>
            </a:pPr>
            <a:r>
              <a:rPr lang="en-US" sz="1800" dirty="0">
                <a:solidFill>
                  <a:srgbClr val="E2E6E9"/>
                </a:solidFill>
                <a:latin typeface="Merriweather" pitchFamily="34" charset="0"/>
                <a:ea typeface="Merriweather" pitchFamily="34" charset="-122"/>
                <a:cs typeface="Merriweather" pitchFamily="34" charset="-120"/>
              </a:rPr>
              <a:t>Enhanced Feature Set</a:t>
            </a:r>
            <a:endParaRPr lang="en-US" sz="1800" dirty="0"/>
          </a:p>
        </p:txBody>
      </p:sp>
      <p:sp>
        <p:nvSpPr>
          <p:cNvPr id="16" name="Text 11"/>
          <p:cNvSpPr/>
          <p:nvPr/>
        </p:nvSpPr>
        <p:spPr>
          <a:xfrm>
            <a:off x="7502366" y="5009793"/>
            <a:ext cx="6285667" cy="898327"/>
          </a:xfrm>
          <a:prstGeom prst="rect">
            <a:avLst/>
          </a:prstGeom>
          <a:noFill/>
          <a:ln/>
        </p:spPr>
        <p:txBody>
          <a:bodyPr wrap="squar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Future enhancements include real-time notifications, rich media support, analytics dashboards, and potentially a microservices migration for ultimate scalability.</a:t>
            </a:r>
            <a:endParaRPr lang="en-US" sz="1450" dirty="0"/>
          </a:p>
        </p:txBody>
      </p:sp>
      <p:sp>
        <p:nvSpPr>
          <p:cNvPr id="17" name="Text 12"/>
          <p:cNvSpPr/>
          <p:nvPr/>
        </p:nvSpPr>
        <p:spPr>
          <a:xfrm>
            <a:off x="655201" y="6305907"/>
            <a:ext cx="13319998" cy="898327"/>
          </a:xfrm>
          <a:prstGeom prst="rect">
            <a:avLst/>
          </a:prstGeom>
          <a:noFill/>
          <a:ln/>
        </p:spPr>
        <p:txBody>
          <a:bodyPr wrap="squar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In conclusion, we have delivered a robust and functional backend API for a blog platform, built on a scalable and secure foundation. This system is poised for future growth and can be expanded with advanced features like real-time notifications, integrated analytics, and sophisticated media management, ensuring its long-term viability and competitiveness.</a:t>
            </a:r>
            <a:endParaRPr lang="en-US" sz="1450" dirty="0"/>
          </a:p>
        </p:txBody>
      </p:sp>
      <p:sp>
        <p:nvSpPr>
          <p:cNvPr id="18" name="Text 13"/>
          <p:cNvSpPr/>
          <p:nvPr/>
        </p:nvSpPr>
        <p:spPr>
          <a:xfrm>
            <a:off x="655201" y="7414855"/>
            <a:ext cx="13319998" cy="299442"/>
          </a:xfrm>
          <a:prstGeom prst="rect">
            <a:avLst/>
          </a:prstGeom>
          <a:noFill/>
          <a:ln/>
        </p:spPr>
        <p:txBody>
          <a:bodyPr wrap="none" lIns="0" tIns="0" rIns="0" bIns="0" rtlCol="0" anchor="t"/>
          <a:lstStyle/>
          <a:p>
            <a:pPr algn="l" indent="0" marL="0">
              <a:lnSpc>
                <a:spcPts val="2350"/>
              </a:lnSpc>
              <a:buNone/>
            </a:pPr>
            <a:r>
              <a:rPr lang="en-US" sz="1450" b="1" dirty="0">
                <a:solidFill>
                  <a:srgbClr val="E2E6E9"/>
                </a:solidFill>
                <a:latin typeface="Merriweather" pitchFamily="34" charset="0"/>
                <a:ea typeface="Merriweather" pitchFamily="34" charset="-122"/>
                <a:cs typeface="Merriweather" pitchFamily="34" charset="-120"/>
              </a:rPr>
              <a:t>GitHub Link:</a:t>
            </a:r>
            <a:pPr algn="l" indent="0" marL="0">
              <a:lnSpc>
                <a:spcPts val="2350"/>
              </a:lnSpc>
              <a:buNone/>
            </a:pPr>
            <a:r>
              <a:rPr lang="en-US" sz="1450" u="sng" dirty="0">
                <a:solidFill>
                  <a:srgbClr val="609DFF"/>
                </a:solidFill>
                <a:latin typeface="Merriweather" pitchFamily="34" charset="0"/>
                <a:ea typeface="Merriweather" pitchFamily="34" charset="-122"/>
                <a:cs typeface="Merriweath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 https://github.com/your-repo/blog-backend</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2848213"/>
            <a:ext cx="6170771"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Result </a:t>
            </a:r>
            <a:endParaRPr lang="en-US" sz="4850" dirty="0"/>
          </a:p>
        </p:txBody>
      </p:sp>
      <p:pic>
        <p:nvPicPr>
          <p:cNvPr id="3" name="Image 0" descr="preencoded.png">
            <a:hlinkClick r:id="rId2" tooltip=""/>
          </p:cNvPr>
          <p:cNvPicPr>
            <a:picLocks noChangeAspect="1"/>
          </p:cNvPicPr>
          <p:nvPr/>
        </p:nvPicPr>
        <p:blipFill>
          <a:blip r:embed="rId1"/>
          <a:stretch>
            <a:fillRect/>
          </a:stretch>
        </p:blipFill>
        <p:spPr>
          <a:xfrm>
            <a:off x="863798" y="4113133"/>
            <a:ext cx="12902803" cy="1268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7313" y="510540"/>
            <a:ext cx="6258997" cy="572214"/>
          </a:xfrm>
          <a:prstGeom prst="rect">
            <a:avLst/>
          </a:prstGeom>
          <a:noFill/>
          <a:ln/>
        </p:spPr>
        <p:txBody>
          <a:bodyPr wrap="none" lIns="0" tIns="0" rIns="0" bIns="0" rtlCol="0" anchor="t"/>
          <a:lstStyle/>
          <a:p>
            <a:pPr algn="l" indent="0" marL="0">
              <a:lnSpc>
                <a:spcPts val="4500"/>
              </a:lnSpc>
              <a:buNone/>
            </a:pPr>
            <a:r>
              <a:rPr lang="en-US" sz="3600" dirty="0">
                <a:solidFill>
                  <a:srgbClr val="F5F0F0"/>
                </a:solidFill>
                <a:latin typeface="Merriweather" pitchFamily="34" charset="0"/>
                <a:ea typeface="Merriweather" pitchFamily="34" charset="-122"/>
                <a:cs typeface="Merriweather" pitchFamily="34" charset="-120"/>
              </a:rPr>
              <a:t>Key Takeaways &amp; Next Steps</a:t>
            </a:r>
            <a:endParaRPr lang="en-US" sz="3600" dirty="0"/>
          </a:p>
        </p:txBody>
      </p:sp>
      <p:sp>
        <p:nvSpPr>
          <p:cNvPr id="4" name="Shape 1"/>
          <p:cNvSpPr/>
          <p:nvPr/>
        </p:nvSpPr>
        <p:spPr>
          <a:xfrm>
            <a:off x="6333292" y="1357432"/>
            <a:ext cx="22860" cy="4983956"/>
          </a:xfrm>
          <a:prstGeom prst="roundRect">
            <a:avLst>
              <a:gd name="adj" fmla="val 336476"/>
            </a:avLst>
          </a:prstGeom>
          <a:solidFill>
            <a:srgbClr val="194A99"/>
          </a:solidFill>
          <a:ln/>
        </p:spPr>
      </p:sp>
      <p:sp>
        <p:nvSpPr>
          <p:cNvPr id="5" name="Shape 2"/>
          <p:cNvSpPr/>
          <p:nvPr/>
        </p:nvSpPr>
        <p:spPr>
          <a:xfrm>
            <a:off x="6516410" y="1551980"/>
            <a:ext cx="549354" cy="22860"/>
          </a:xfrm>
          <a:prstGeom prst="roundRect">
            <a:avLst>
              <a:gd name="adj" fmla="val 336476"/>
            </a:avLst>
          </a:prstGeom>
          <a:solidFill>
            <a:srgbClr val="194A99"/>
          </a:solidFill>
          <a:ln/>
        </p:spPr>
      </p:sp>
      <p:sp>
        <p:nvSpPr>
          <p:cNvPr id="6" name="Shape 3"/>
          <p:cNvSpPr/>
          <p:nvPr/>
        </p:nvSpPr>
        <p:spPr>
          <a:xfrm>
            <a:off x="6127313" y="1357432"/>
            <a:ext cx="411956" cy="411956"/>
          </a:xfrm>
          <a:prstGeom prst="roundRect">
            <a:avLst>
              <a:gd name="adj" fmla="val 18672"/>
            </a:avLst>
          </a:prstGeom>
          <a:solidFill>
            <a:srgbClr val="003180"/>
          </a:solidFill>
          <a:ln w="7620">
            <a:solidFill>
              <a:srgbClr val="194A99"/>
            </a:solidFill>
            <a:prstDash val="solid"/>
          </a:ln>
        </p:spPr>
      </p:sp>
      <p:sp>
        <p:nvSpPr>
          <p:cNvPr id="7" name="Text 4"/>
          <p:cNvSpPr/>
          <p:nvPr/>
        </p:nvSpPr>
        <p:spPr>
          <a:xfrm>
            <a:off x="6195953" y="1391722"/>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8" name="Text 5"/>
          <p:cNvSpPr/>
          <p:nvPr/>
        </p:nvSpPr>
        <p:spPr>
          <a:xfrm>
            <a:off x="7249001" y="1420297"/>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Robust Backend</a:t>
            </a:r>
            <a:endParaRPr lang="en-US" sz="1800" dirty="0"/>
          </a:p>
        </p:txBody>
      </p:sp>
      <p:sp>
        <p:nvSpPr>
          <p:cNvPr id="9" name="Text 6"/>
          <p:cNvSpPr/>
          <p:nvPr/>
        </p:nvSpPr>
        <p:spPr>
          <a:xfrm>
            <a:off x="7249001" y="1816179"/>
            <a:ext cx="6740485" cy="585788"/>
          </a:xfrm>
          <a:prstGeom prst="rect">
            <a:avLst/>
          </a:prstGeom>
          <a:noFill/>
          <a:ln/>
        </p:spPr>
        <p:txBody>
          <a:bodyPr wrap="squar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The core backend is complete, offering secure authentication, content management, and commenting.</a:t>
            </a:r>
            <a:endParaRPr lang="en-US" sz="1400" dirty="0"/>
          </a:p>
        </p:txBody>
      </p:sp>
      <p:sp>
        <p:nvSpPr>
          <p:cNvPr id="10" name="Shape 7"/>
          <p:cNvSpPr/>
          <p:nvPr/>
        </p:nvSpPr>
        <p:spPr>
          <a:xfrm>
            <a:off x="6516410" y="2962751"/>
            <a:ext cx="549354" cy="22860"/>
          </a:xfrm>
          <a:prstGeom prst="roundRect">
            <a:avLst>
              <a:gd name="adj" fmla="val 336476"/>
            </a:avLst>
          </a:prstGeom>
          <a:solidFill>
            <a:srgbClr val="194A99"/>
          </a:solidFill>
          <a:ln/>
        </p:spPr>
      </p:sp>
      <p:sp>
        <p:nvSpPr>
          <p:cNvPr id="11" name="Shape 8"/>
          <p:cNvSpPr/>
          <p:nvPr/>
        </p:nvSpPr>
        <p:spPr>
          <a:xfrm>
            <a:off x="6127313" y="2768203"/>
            <a:ext cx="411956" cy="411956"/>
          </a:xfrm>
          <a:prstGeom prst="roundRect">
            <a:avLst>
              <a:gd name="adj" fmla="val 18672"/>
            </a:avLst>
          </a:prstGeom>
          <a:solidFill>
            <a:srgbClr val="003180"/>
          </a:solidFill>
          <a:ln w="7620">
            <a:solidFill>
              <a:srgbClr val="194A99"/>
            </a:solidFill>
            <a:prstDash val="solid"/>
          </a:ln>
        </p:spPr>
      </p:sp>
      <p:sp>
        <p:nvSpPr>
          <p:cNvPr id="12" name="Text 9"/>
          <p:cNvSpPr/>
          <p:nvPr/>
        </p:nvSpPr>
        <p:spPr>
          <a:xfrm>
            <a:off x="6195953" y="2802493"/>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13" name="Text 10"/>
          <p:cNvSpPr/>
          <p:nvPr/>
        </p:nvSpPr>
        <p:spPr>
          <a:xfrm>
            <a:off x="7249001" y="2831068"/>
            <a:ext cx="2305883"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Frontend Integration</a:t>
            </a:r>
            <a:endParaRPr lang="en-US" sz="1800" dirty="0"/>
          </a:p>
        </p:txBody>
      </p:sp>
      <p:sp>
        <p:nvSpPr>
          <p:cNvPr id="14" name="Text 11"/>
          <p:cNvSpPr/>
          <p:nvPr/>
        </p:nvSpPr>
        <p:spPr>
          <a:xfrm>
            <a:off x="7249001" y="3226951"/>
            <a:ext cx="6740485" cy="585788"/>
          </a:xfrm>
          <a:prstGeom prst="rect">
            <a:avLst/>
          </a:prstGeom>
          <a:noFill/>
          <a:ln/>
        </p:spPr>
        <p:txBody>
          <a:bodyPr wrap="squar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Focus on integrating the API with a responsive and user-friendly frontend application.</a:t>
            </a:r>
            <a:endParaRPr lang="en-US" sz="1400" dirty="0"/>
          </a:p>
        </p:txBody>
      </p:sp>
      <p:sp>
        <p:nvSpPr>
          <p:cNvPr id="15" name="Shape 12"/>
          <p:cNvSpPr/>
          <p:nvPr/>
        </p:nvSpPr>
        <p:spPr>
          <a:xfrm>
            <a:off x="6516410" y="4373523"/>
            <a:ext cx="549354" cy="22860"/>
          </a:xfrm>
          <a:prstGeom prst="roundRect">
            <a:avLst>
              <a:gd name="adj" fmla="val 336476"/>
            </a:avLst>
          </a:prstGeom>
          <a:solidFill>
            <a:srgbClr val="194A99"/>
          </a:solidFill>
          <a:ln/>
        </p:spPr>
      </p:sp>
      <p:sp>
        <p:nvSpPr>
          <p:cNvPr id="16" name="Shape 13"/>
          <p:cNvSpPr/>
          <p:nvPr/>
        </p:nvSpPr>
        <p:spPr>
          <a:xfrm>
            <a:off x="6127313" y="4178975"/>
            <a:ext cx="411956" cy="411956"/>
          </a:xfrm>
          <a:prstGeom prst="roundRect">
            <a:avLst>
              <a:gd name="adj" fmla="val 18672"/>
            </a:avLst>
          </a:prstGeom>
          <a:solidFill>
            <a:srgbClr val="003180"/>
          </a:solidFill>
          <a:ln w="7620">
            <a:solidFill>
              <a:srgbClr val="194A99"/>
            </a:solidFill>
            <a:prstDash val="solid"/>
          </a:ln>
        </p:spPr>
      </p:sp>
      <p:sp>
        <p:nvSpPr>
          <p:cNvPr id="17" name="Text 14"/>
          <p:cNvSpPr/>
          <p:nvPr/>
        </p:nvSpPr>
        <p:spPr>
          <a:xfrm>
            <a:off x="6195953" y="4213265"/>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8" name="Text 15"/>
          <p:cNvSpPr/>
          <p:nvPr/>
        </p:nvSpPr>
        <p:spPr>
          <a:xfrm>
            <a:off x="7249001" y="4241840"/>
            <a:ext cx="2948464"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Performance Optimization</a:t>
            </a:r>
            <a:endParaRPr lang="en-US" sz="1800" dirty="0"/>
          </a:p>
        </p:txBody>
      </p:sp>
      <p:sp>
        <p:nvSpPr>
          <p:cNvPr id="19" name="Text 16"/>
          <p:cNvSpPr/>
          <p:nvPr/>
        </p:nvSpPr>
        <p:spPr>
          <a:xfrm>
            <a:off x="7249001" y="4637722"/>
            <a:ext cx="6740485" cy="292894"/>
          </a:xfrm>
          <a:prstGeom prst="rect">
            <a:avLst/>
          </a:prstGeom>
          <a:noFill/>
          <a:ln/>
        </p:spPr>
        <p:txBody>
          <a:bodyPr wrap="non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Implement caching strategies and database indexing for enhanced speed.</a:t>
            </a:r>
            <a:endParaRPr lang="en-US" sz="1400" dirty="0"/>
          </a:p>
        </p:txBody>
      </p:sp>
      <p:sp>
        <p:nvSpPr>
          <p:cNvPr id="20" name="Shape 17"/>
          <p:cNvSpPr/>
          <p:nvPr/>
        </p:nvSpPr>
        <p:spPr>
          <a:xfrm>
            <a:off x="6516410" y="5491401"/>
            <a:ext cx="549354" cy="22860"/>
          </a:xfrm>
          <a:prstGeom prst="roundRect">
            <a:avLst>
              <a:gd name="adj" fmla="val 336476"/>
            </a:avLst>
          </a:prstGeom>
          <a:solidFill>
            <a:srgbClr val="194A99"/>
          </a:solidFill>
          <a:ln/>
        </p:spPr>
      </p:sp>
      <p:sp>
        <p:nvSpPr>
          <p:cNvPr id="21" name="Shape 18"/>
          <p:cNvSpPr/>
          <p:nvPr/>
        </p:nvSpPr>
        <p:spPr>
          <a:xfrm>
            <a:off x="6127313" y="5296853"/>
            <a:ext cx="411956" cy="411956"/>
          </a:xfrm>
          <a:prstGeom prst="roundRect">
            <a:avLst>
              <a:gd name="adj" fmla="val 18672"/>
            </a:avLst>
          </a:prstGeom>
          <a:solidFill>
            <a:srgbClr val="003180"/>
          </a:solidFill>
          <a:ln w="7620">
            <a:solidFill>
              <a:srgbClr val="194A99"/>
            </a:solidFill>
            <a:prstDash val="solid"/>
          </a:ln>
        </p:spPr>
      </p:sp>
      <p:sp>
        <p:nvSpPr>
          <p:cNvPr id="22" name="Text 19"/>
          <p:cNvSpPr/>
          <p:nvPr/>
        </p:nvSpPr>
        <p:spPr>
          <a:xfrm>
            <a:off x="6195953" y="5331143"/>
            <a:ext cx="274677" cy="343376"/>
          </a:xfrm>
          <a:prstGeom prst="rect">
            <a:avLst/>
          </a:prstGeom>
          <a:noFill/>
          <a:ln/>
        </p:spPr>
        <p:txBody>
          <a:bodyPr wrap="none" lIns="0" tIns="0" rIns="0" bIns="0" rtlCol="0" anchor="t"/>
          <a:lstStyle/>
          <a:p>
            <a:pPr algn="ctr" indent="0" marL="0">
              <a:lnSpc>
                <a:spcPts val="2150"/>
              </a:lnSpc>
              <a:buNone/>
            </a:pPr>
            <a:r>
              <a:rPr lang="en-US" sz="2150" dirty="0">
                <a:solidFill>
                  <a:srgbClr val="E2E6E9"/>
                </a:solidFill>
                <a:latin typeface="Merriweather" pitchFamily="34" charset="0"/>
                <a:ea typeface="Merriweather" pitchFamily="34" charset="-122"/>
                <a:cs typeface="Merriweather" pitchFamily="34" charset="-120"/>
              </a:rPr>
              <a:t>4</a:t>
            </a:r>
            <a:endParaRPr lang="en-US" sz="2150" dirty="0"/>
          </a:p>
        </p:txBody>
      </p:sp>
      <p:sp>
        <p:nvSpPr>
          <p:cNvPr id="23" name="Text 20"/>
          <p:cNvSpPr/>
          <p:nvPr/>
        </p:nvSpPr>
        <p:spPr>
          <a:xfrm>
            <a:off x="7249001" y="5359717"/>
            <a:ext cx="2289215" cy="286107"/>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Advanced Analytics</a:t>
            </a:r>
            <a:endParaRPr lang="en-US" sz="1800" dirty="0"/>
          </a:p>
        </p:txBody>
      </p:sp>
      <p:sp>
        <p:nvSpPr>
          <p:cNvPr id="24" name="Text 21"/>
          <p:cNvSpPr/>
          <p:nvPr/>
        </p:nvSpPr>
        <p:spPr>
          <a:xfrm>
            <a:off x="7249001" y="5755600"/>
            <a:ext cx="6740485" cy="585788"/>
          </a:xfrm>
          <a:prstGeom prst="rect">
            <a:avLst/>
          </a:prstGeom>
          <a:noFill/>
          <a:ln/>
        </p:spPr>
        <p:txBody>
          <a:bodyPr wrap="squar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Develop and integrate comprehensive analytics to track user engagement and content performance.</a:t>
            </a:r>
            <a:endParaRPr lang="en-US" sz="1400" dirty="0"/>
          </a:p>
        </p:txBody>
      </p:sp>
      <p:sp>
        <p:nvSpPr>
          <p:cNvPr id="25" name="Text 22"/>
          <p:cNvSpPr/>
          <p:nvPr/>
        </p:nvSpPr>
        <p:spPr>
          <a:xfrm>
            <a:off x="6127313" y="6547366"/>
            <a:ext cx="7862173" cy="1171575"/>
          </a:xfrm>
          <a:prstGeom prst="rect">
            <a:avLst/>
          </a:prstGeom>
          <a:noFill/>
          <a:ln/>
        </p:spPr>
        <p:txBody>
          <a:bodyPr wrap="square" lIns="0" tIns="0" rIns="0" bIns="0" rtlCol="0" anchor="t"/>
          <a:lstStyle/>
          <a:p>
            <a:pPr algn="l" indent="0" marL="0">
              <a:lnSpc>
                <a:spcPts val="2300"/>
              </a:lnSpc>
              <a:buNone/>
            </a:pPr>
            <a:r>
              <a:rPr lang="en-US" sz="1400" dirty="0">
                <a:solidFill>
                  <a:srgbClr val="E2E6E9"/>
                </a:solidFill>
                <a:latin typeface="Merriweather" pitchFamily="34" charset="0"/>
                <a:ea typeface="Merriweather" pitchFamily="34" charset="-122"/>
                <a:cs typeface="Merriweather" pitchFamily="34" charset="-120"/>
              </a:rPr>
              <a:t>Our key takeaway is the successful establishment of a robust backend. The next steps involve seamless frontend integration, continuous performance optimization, and the development of advanced analytics. This phased approach will ensure a high-quality, fully featured blog platform ready for deployment and continuous improvement.</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2025-06-09T20:18:13Z</dcterms:created>
  <dcterms:modified xsi:type="dcterms:W3CDTF">2025-06-09T20:18:13Z</dcterms:modified>
</cp:coreProperties>
</file>